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350" r:id="rId6"/>
    <p:sldId id="272" r:id="rId7"/>
    <p:sldId id="351" r:id="rId8"/>
    <p:sldId id="352" r:id="rId9"/>
    <p:sldId id="353" r:id="rId10"/>
    <p:sldId id="275" r:id="rId11"/>
    <p:sldId id="274" r:id="rId12"/>
    <p:sldId id="284" r:id="rId13"/>
    <p:sldId id="276" r:id="rId14"/>
    <p:sldId id="281" r:id="rId15"/>
    <p:sldId id="278" r:id="rId16"/>
    <p:sldId id="280" r:id="rId17"/>
    <p:sldId id="348" r:id="rId18"/>
    <p:sldId id="28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122"/>
    <a:srgbClr val="D12138"/>
    <a:srgbClr val="D91935"/>
    <a:srgbClr val="C11A1D"/>
    <a:srgbClr val="C3092B"/>
    <a:srgbClr val="E00122"/>
    <a:srgbClr val="DE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D2150-B95E-2541-8479-686FE1CC5E04}" v="1" dt="2024-09-05T19:21:26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1" autoAdjust="0"/>
    <p:restoredTop sz="86447" autoAdjust="0"/>
  </p:normalViewPr>
  <p:slideViewPr>
    <p:cSldViewPr snapToGrid="0">
      <p:cViewPr varScale="1">
        <p:scale>
          <a:sx n="67" d="100"/>
          <a:sy n="67" d="100"/>
        </p:scale>
        <p:origin x="90" y="1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26C72-C411-1A48-AAF4-7FA620E6BD6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077A-3764-C348-A883-51BB39EB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1FAACE-3BE3-4E45-ADB1-B3D093F8E63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D6B9F6-401A-A141-9F0D-5937B0D0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156000" r="-1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CBA_identity_background.jpg"/>
          <p:cNvPicPr>
            <a:picLocks noChangeAspect="1"/>
          </p:cNvPicPr>
          <p:nvPr userDrawn="1"/>
        </p:nvPicPr>
        <p:blipFill rotWithShape="1">
          <a:blip r:embed="rId14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26" r="20806" b="18065"/>
          <a:stretch/>
        </p:blipFill>
        <p:spPr>
          <a:xfrm>
            <a:off x="2809875" y="142875"/>
            <a:ext cx="9382125" cy="5462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8641"/>
            <a:ext cx="10972800" cy="89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-1"/>
            <a:ext cx="12192000" cy="142876"/>
          </a:xfrm>
          <a:prstGeom prst="rect">
            <a:avLst/>
          </a:prstGeom>
          <a:solidFill>
            <a:srgbClr val="D91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193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397A7-3425-F04C-A487-8C469C9CFC0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205921"/>
            <a:ext cx="12192000" cy="16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D121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50000"/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file://localhost/Users/ziepfeml/Desktop/ingot4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 in red&#10;&#10;Description automatically generated">
            <a:extLst>
              <a:ext uri="{FF2B5EF4-FFF2-40B4-BE49-F238E27FC236}">
                <a16:creationId xmlns:a16="http://schemas.microsoft.com/office/drawing/2014/main" id="{E8DC8F68-BD4D-8EB9-52A8-4DCDD16C1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25ED6-C9B9-C39B-3544-A026D573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UC Blue Ash College</a:t>
            </a:r>
          </a:p>
        </p:txBody>
      </p:sp>
    </p:spTree>
    <p:extLst>
      <p:ext uri="{BB962C8B-B14F-4D97-AF65-F5344CB8AC3E}">
        <p14:creationId xmlns:p14="http://schemas.microsoft.com/office/powerpoint/2010/main" val="35311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BFB2096B-8115-0CE7-559A-F283BE837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EEBD5-B640-F65F-FC03-776452E89722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top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92" y="1712954"/>
            <a:ext cx="6564351" cy="3782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000">
                <a:solidFill>
                  <a:schemeClr val="bg1"/>
                </a:solidFill>
                <a:latin typeface="Avenir Book"/>
              </a:rPr>
              <a:t>TOP 5 ACADEMIC PROGRAMS (BY ENROLLMENT)</a:t>
            </a:r>
          </a:p>
          <a:p>
            <a:pPr marL="457200" lvl="1" indent="0">
              <a:buNone/>
            </a:pPr>
            <a:r>
              <a:rPr lang="en-US" sz="3200">
                <a:solidFill>
                  <a:schemeClr val="bg1"/>
                </a:solidFill>
                <a:latin typeface="Avenir Book"/>
              </a:rPr>
              <a:t>Pre-Business Administration</a:t>
            </a:r>
          </a:p>
          <a:p>
            <a:pPr marL="457200" lvl="1" indent="0">
              <a:buNone/>
            </a:pPr>
            <a:r>
              <a:rPr lang="en-US" sz="3200">
                <a:solidFill>
                  <a:schemeClr val="bg1"/>
                </a:solidFill>
                <a:latin typeface="Avenir Book"/>
              </a:rPr>
              <a:t>Pre-Health Professions</a:t>
            </a:r>
          </a:p>
          <a:p>
            <a:pPr marL="457200" lvl="1" indent="0">
              <a:buNone/>
            </a:pPr>
            <a:r>
              <a:rPr lang="en-US" sz="3200">
                <a:solidFill>
                  <a:schemeClr val="bg1"/>
                </a:solidFill>
                <a:latin typeface="Avenir Book"/>
              </a:rPr>
              <a:t>Pre-Engineering</a:t>
            </a:r>
          </a:p>
          <a:p>
            <a:pPr marL="457200" lvl="1" indent="0">
              <a:buNone/>
            </a:pPr>
            <a:r>
              <a:rPr lang="en-US" sz="3200">
                <a:solidFill>
                  <a:schemeClr val="bg1"/>
                </a:solidFill>
                <a:latin typeface="Avenir Book"/>
              </a:rPr>
              <a:t>Information Technology</a:t>
            </a:r>
          </a:p>
          <a:p>
            <a:pPr marL="457200" lvl="1" indent="0">
              <a:buNone/>
            </a:pPr>
            <a:r>
              <a:rPr lang="en-US" sz="3200">
                <a:solidFill>
                  <a:schemeClr val="bg1"/>
                </a:solidFill>
                <a:latin typeface="Avenir Book"/>
              </a:rPr>
              <a:t>Psychology</a:t>
            </a:r>
          </a:p>
          <a:p>
            <a:endParaRPr lang="en-US"/>
          </a:p>
        </p:txBody>
      </p:sp>
      <p:pic>
        <p:nvPicPr>
          <p:cNvPr id="6" name="Picture 5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15376D3B-0392-7D99-B9F0-DEADA5CA15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737" y="-13406"/>
            <a:ext cx="4715263" cy="3147286"/>
          </a:xfrm>
          <a:prstGeom prst="rect">
            <a:avLst/>
          </a:prstGeom>
        </p:spPr>
      </p:pic>
      <p:pic>
        <p:nvPicPr>
          <p:cNvPr id="10" name="Picture 9" descr="A person in a hospital bed&#10;&#10;Description automatically generated">
            <a:extLst>
              <a:ext uri="{FF2B5EF4-FFF2-40B4-BE49-F238E27FC236}">
                <a16:creationId xmlns:a16="http://schemas.microsoft.com/office/drawing/2014/main" id="{2CA3E13B-272A-CFB1-05C2-BDF2EAE1DF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5" t="11619" r="10418" b="10142"/>
          <a:stretch/>
        </p:blipFill>
        <p:spPr>
          <a:xfrm>
            <a:off x="7476737" y="2899611"/>
            <a:ext cx="4715263" cy="3056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F7C22-57C0-47E3-0093-6EB98625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Top Programs</a:t>
            </a:r>
          </a:p>
        </p:txBody>
      </p:sp>
    </p:spTree>
    <p:extLst>
      <p:ext uri="{BB962C8B-B14F-4D97-AF65-F5344CB8AC3E}">
        <p14:creationId xmlns:p14="http://schemas.microsoft.com/office/powerpoint/2010/main" val="245568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BEC7F923-F340-9161-4BB2-6E32F38F5B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DA191-D769-AEAE-E59E-2FEEEB86A956}"/>
              </a:ext>
            </a:extLst>
          </p:cNvPr>
          <p:cNvSpPr txBox="1"/>
          <p:nvPr/>
        </p:nvSpPr>
        <p:spPr>
          <a:xfrm>
            <a:off x="625641" y="529388"/>
            <a:ext cx="654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student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0" y="1512318"/>
            <a:ext cx="57692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We offer a wide range of opportunities for students learn and grow outside the classroom:</a:t>
            </a:r>
          </a:p>
          <a:p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lvl="1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Clinical Rotations (Health Care)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Co-Op and Internship Program</a:t>
            </a:r>
          </a:p>
          <a:p>
            <a:pPr lvl="2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Over 180 business partnerships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Student Leadership Programs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Student Organizations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Study Abroad</a:t>
            </a:r>
          </a:p>
        </p:txBody>
      </p:sp>
      <p:pic>
        <p:nvPicPr>
          <p:cNvPr id="8" name="Picture 7" descr="two student nurses">
            <a:extLst>
              <a:ext uri="{FF2B5EF4-FFF2-40B4-BE49-F238E27FC236}">
                <a16:creationId xmlns:a16="http://schemas.microsoft.com/office/drawing/2014/main" id="{A285A02F-D9FC-C34B-99B7-82F7A06BB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931" y="-13406"/>
            <a:ext cx="5241269" cy="3493824"/>
          </a:xfrm>
          <a:prstGeom prst="rect">
            <a:avLst/>
          </a:prstGeom>
        </p:spPr>
      </p:pic>
      <p:pic>
        <p:nvPicPr>
          <p:cNvPr id="6" name="Picture 5" descr="student group posing at Machu Picchu">
            <a:extLst>
              <a:ext uri="{FF2B5EF4-FFF2-40B4-BE49-F238E27FC236}">
                <a16:creationId xmlns:a16="http://schemas.microsoft.com/office/drawing/2014/main" id="{EE1DBCD7-6064-0E41-25D8-9F0E746EFA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85"/>
          <a:stretch/>
        </p:blipFill>
        <p:spPr>
          <a:xfrm>
            <a:off x="7702931" y="3140242"/>
            <a:ext cx="5241270" cy="2803358"/>
          </a:xfrm>
          <a:prstGeom prst="rect">
            <a:avLst/>
          </a:prstGeom>
        </p:spPr>
      </p:pic>
      <p:pic>
        <p:nvPicPr>
          <p:cNvPr id="5" name="Picture 4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1BA9D199-0088-9A87-D202-CDA4A87D4C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111" y="1920435"/>
            <a:ext cx="2567004" cy="3422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0282A-BF62-4ACB-2763-2862198D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46759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1FC64667-7FD9-9B97-76D9-964C4F05DE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29E7E-39C8-A177-055F-ED3BF1329322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muntz</a:t>
            </a:r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226" y="1499958"/>
            <a:ext cx="45787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We are enhancing our campus with a major renovation to Muntz Hall. 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Renovated the 2</a:t>
            </a:r>
            <a:r>
              <a:rPr lang="en-US" sz="1600" baseline="30000">
                <a:solidFill>
                  <a:schemeClr val="bg1"/>
                </a:solidFill>
                <a:latin typeface="Avenir Book" panose="02000503020000020003" pitchFamily="2" charset="0"/>
              </a:rPr>
              <a:t>nd</a:t>
            </a:r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 and 3</a:t>
            </a:r>
            <a:r>
              <a:rPr lang="en-US" sz="1600" baseline="30000">
                <a:solidFill>
                  <a:schemeClr val="bg1"/>
                </a:solidFill>
                <a:latin typeface="Avenir Book" panose="02000503020000020003" pitchFamily="2" charset="0"/>
              </a:rPr>
              <a:t>rd</a:t>
            </a:r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 floors to create modern classrooms, new faculty office suites and new spaces for students.</a:t>
            </a:r>
          </a:p>
          <a:p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Working now on 1</a:t>
            </a:r>
            <a:r>
              <a:rPr lang="en-US" sz="1600" baseline="30000">
                <a:solidFill>
                  <a:schemeClr val="bg1"/>
                </a:solidFill>
                <a:latin typeface="Avenir Book" panose="02000503020000020003" pitchFamily="2" charset="0"/>
              </a:rPr>
              <a:t>st</a:t>
            </a:r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 floor to create a new wing that brings together important student services, and a beautiful, two-story atrium that will transform our main entrance and provide more areas for students to study or take a break between classes.  </a:t>
            </a:r>
          </a:p>
          <a:p>
            <a:endParaRPr lang="en-US" sz="2400"/>
          </a:p>
        </p:txBody>
      </p:sp>
      <p:pic>
        <p:nvPicPr>
          <p:cNvPr id="5" name="Picture 4" descr="A person standing in a room with many tables and chairs&#10;&#10;Description automatically generated">
            <a:extLst>
              <a:ext uri="{FF2B5EF4-FFF2-40B4-BE49-F238E27FC236}">
                <a16:creationId xmlns:a16="http://schemas.microsoft.com/office/drawing/2014/main" id="{50F1788B-8DE4-7712-A5CA-54E049F6E4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703" y="0"/>
            <a:ext cx="5576264" cy="2999916"/>
          </a:xfrm>
          <a:prstGeom prst="rect">
            <a:avLst/>
          </a:prstGeom>
        </p:spPr>
      </p:pic>
      <p:pic>
        <p:nvPicPr>
          <p:cNvPr id="11" name="Picture 10" descr="High view of a large building with tables and chairs&#10;&#10;Description automatically generated">
            <a:extLst>
              <a:ext uri="{FF2B5EF4-FFF2-40B4-BE49-F238E27FC236}">
                <a16:creationId xmlns:a16="http://schemas.microsoft.com/office/drawing/2014/main" id="{918D57C6-8D4E-BE78-67D4-761A261D9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703" y="2987884"/>
            <a:ext cx="5586451" cy="2999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6F0F10-F2B2-0332-A453-C01B56F9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Muntz</a:t>
            </a:r>
            <a:r>
              <a:rPr lang="en-US" dirty="0"/>
              <a:t> Renovation</a:t>
            </a:r>
          </a:p>
        </p:txBody>
      </p:sp>
    </p:spTree>
    <p:extLst>
      <p:ext uri="{BB962C8B-B14F-4D97-AF65-F5344CB8AC3E}">
        <p14:creationId xmlns:p14="http://schemas.microsoft.com/office/powerpoint/2010/main" val="384526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3C816DF6-3BCE-6715-0286-AF4A6F9B2B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86AC5-3607-6CC7-0533-76362B5AA9F1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we are uc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17" y="1528504"/>
            <a:ext cx="563478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Avenir Book" panose="02000503020000020003" pitchFamily="2" charset="0"/>
              </a:rPr>
              <a:t>Our students are Bearcats! </a:t>
            </a: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Avenir Book"/>
              </a:rPr>
              <a:t>They have access to all that </a:t>
            </a: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Avenir Book"/>
              </a:rPr>
              <a:t>comes with being a UC student. </a:t>
            </a:r>
            <a:endParaRPr lang="en-US" sz="4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Live on the UC Uptown campus</a:t>
            </a:r>
          </a:p>
          <a:p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Join fraternities and sororities</a:t>
            </a:r>
          </a:p>
          <a:p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Participate in student clubs</a:t>
            </a:r>
          </a:p>
          <a:p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Get student pricing for UC athletic events</a:t>
            </a:r>
          </a:p>
          <a:p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Ride our free shuttle to and from UC Uptown Monday–Friday during spring &amp; fall semesters </a:t>
            </a:r>
          </a:p>
          <a:p>
            <a:pPr lvl="1"/>
            <a:endParaRPr lang="en-US" sz="3600"/>
          </a:p>
        </p:txBody>
      </p:sp>
      <p:pic>
        <p:nvPicPr>
          <p:cNvPr id="6" name="Picture 5" descr="Tangeman Center at UC">
            <a:extLst>
              <a:ext uri="{FF2B5EF4-FFF2-40B4-BE49-F238E27FC236}">
                <a16:creationId xmlns:a16="http://schemas.microsoft.com/office/drawing/2014/main" id="{98F0CC0C-4E17-054C-99A2-15FEB07DC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35" r="24607"/>
          <a:stretch/>
        </p:blipFill>
        <p:spPr>
          <a:xfrm>
            <a:off x="7449068" y="-13853"/>
            <a:ext cx="4742933" cy="5993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953503-0E72-6C23-183A-9835A6AE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 Are UC</a:t>
            </a:r>
          </a:p>
        </p:txBody>
      </p:sp>
    </p:spTree>
    <p:extLst>
      <p:ext uri="{BB962C8B-B14F-4D97-AF65-F5344CB8AC3E}">
        <p14:creationId xmlns:p14="http://schemas.microsoft.com/office/powerpoint/2010/main" val="411727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427B76C4-B071-4DAA-75BD-9E837EFB37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BEAF3-8D36-3F64-C150-382DD6B34E43}"/>
              </a:ext>
            </a:extLst>
          </p:cNvPr>
          <p:cNvSpPr txBox="1"/>
          <p:nvPr/>
        </p:nvSpPr>
        <p:spPr>
          <a:xfrm>
            <a:off x="625641" y="529388"/>
            <a:ext cx="6593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transition success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4B9EE6-6E46-2A4E-9F78-FE107821FE12}"/>
              </a:ext>
            </a:extLst>
          </p:cNvPr>
          <p:cNvSpPr txBox="1">
            <a:spLocks/>
          </p:cNvSpPr>
          <p:nvPr/>
        </p:nvSpPr>
        <p:spPr>
          <a:xfrm>
            <a:off x="959460" y="1592174"/>
            <a:ext cx="5542405" cy="56865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50000"/>
            </a:pPr>
            <a:r>
              <a:rPr lang="en-US" sz="1800">
                <a:solidFill>
                  <a:srgbClr val="FFFFFF"/>
                </a:solidFill>
                <a:latin typeface="Avenir Book"/>
              </a:rPr>
              <a:t>Each year, hundreds of UC Blue Ash students transition to UC’s Uptown campus</a:t>
            </a:r>
            <a:r>
              <a:rPr lang="en-US" sz="1800">
                <a:solidFill>
                  <a:srgbClr val="FFFFFF"/>
                </a:solidFill>
              </a:rPr>
              <a:t>. 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D3E4C-5ACE-9642-B287-2A36711B95B0}"/>
              </a:ext>
            </a:extLst>
          </p:cNvPr>
          <p:cNvSpPr/>
          <p:nvPr/>
        </p:nvSpPr>
        <p:spPr>
          <a:xfrm>
            <a:off x="836194" y="4435602"/>
            <a:ext cx="5370095" cy="8080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SzPct val="150000"/>
            </a:pPr>
            <a:r>
              <a:rPr lang="en-US">
                <a:solidFill>
                  <a:schemeClr val="bg1"/>
                </a:solidFill>
                <a:latin typeface="Avenir Book"/>
              </a:rPr>
              <a:t>Their performance after transition speaks volumes about the level of preparation they receive at our college.</a:t>
            </a:r>
            <a:br>
              <a:rPr lang="en-US" sz="1050"/>
            </a:br>
            <a:endParaRPr lang="en-US" sz="1051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1A5CC-F271-8E47-99D8-50A300C30D54}"/>
              </a:ext>
            </a:extLst>
          </p:cNvPr>
          <p:cNvSpPr txBox="1"/>
          <p:nvPr/>
        </p:nvSpPr>
        <p:spPr>
          <a:xfrm>
            <a:off x="1976073" y="2543216"/>
            <a:ext cx="3286484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3.23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AVERAGE GPA IN FIRST YEAR </a:t>
            </a:r>
            <a:r>
              <a:rPr lang="en-US" sz="1600" b="1" i="1">
                <a:solidFill>
                  <a:schemeClr val="bg1"/>
                </a:solidFill>
              </a:rPr>
              <a:t>AFTER</a:t>
            </a:r>
            <a:r>
              <a:rPr lang="en-US" sz="1600">
                <a:solidFill>
                  <a:schemeClr val="bg1"/>
                </a:solidFill>
              </a:rPr>
              <a:t> TRANSITIONING.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pic>
        <p:nvPicPr>
          <p:cNvPr id="13" name="Picture 12" descr="A person working on a drone&#10;&#10;Description automatically generated">
            <a:extLst>
              <a:ext uri="{FF2B5EF4-FFF2-40B4-BE49-F238E27FC236}">
                <a16:creationId xmlns:a16="http://schemas.microsoft.com/office/drawing/2014/main" id="{94255574-2B1B-93D7-CA21-D19736D82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94"/>
          <a:stretch/>
        </p:blipFill>
        <p:spPr>
          <a:xfrm>
            <a:off x="6875683" y="-17631"/>
            <a:ext cx="5343196" cy="4050582"/>
          </a:xfrm>
          <a:prstGeom prst="rect">
            <a:avLst/>
          </a:prstGeom>
        </p:spPr>
      </p:pic>
      <p:pic>
        <p:nvPicPr>
          <p:cNvPr id="22" name="Picture 21" descr="A person looking through a circular object&#10;&#10;Description automatically generated">
            <a:extLst>
              <a:ext uri="{FF2B5EF4-FFF2-40B4-BE49-F238E27FC236}">
                <a16:creationId xmlns:a16="http://schemas.microsoft.com/office/drawing/2014/main" id="{3862831B-893A-0CDF-36D2-4E2EF0BD2C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2" r="15229"/>
          <a:stretch/>
        </p:blipFill>
        <p:spPr>
          <a:xfrm>
            <a:off x="6875682" y="3785937"/>
            <a:ext cx="2785675" cy="2193758"/>
          </a:xfrm>
          <a:prstGeom prst="rect">
            <a:avLst/>
          </a:prstGeom>
        </p:spPr>
      </p:pic>
      <p:pic>
        <p:nvPicPr>
          <p:cNvPr id="26" name="Picture 25" descr="A person in a lab coat and gloves holding a tube&#10;&#10;Description automatically generated">
            <a:extLst>
              <a:ext uri="{FF2B5EF4-FFF2-40B4-BE49-F238E27FC236}">
                <a16:creationId xmlns:a16="http://schemas.microsoft.com/office/drawing/2014/main" id="{2B88F9CE-28A6-76D6-889F-D54F182E7E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33" t="8998" b="3487"/>
          <a:stretch/>
        </p:blipFill>
        <p:spPr>
          <a:xfrm>
            <a:off x="9661357" y="3785938"/>
            <a:ext cx="2557521" cy="21937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B45D16-0FD9-A12E-3BED-5986146F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Transition Success</a:t>
            </a:r>
          </a:p>
        </p:txBody>
      </p:sp>
    </p:spTree>
    <p:extLst>
      <p:ext uri="{BB962C8B-B14F-4D97-AF65-F5344CB8AC3E}">
        <p14:creationId xmlns:p14="http://schemas.microsoft.com/office/powerpoint/2010/main" val="325978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7AC17007-5039-8E5C-9B50-7C8E5CAECC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4D39E-E010-1283-ECAE-E9582750B669}"/>
              </a:ext>
            </a:extLst>
          </p:cNvPr>
          <p:cNvSpPr txBox="1"/>
          <p:nvPr/>
        </p:nvSpPr>
        <p:spPr>
          <a:xfrm>
            <a:off x="625641" y="529388"/>
            <a:ext cx="6593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alumni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19" y="1604932"/>
            <a:ext cx="6594128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Avenir Book"/>
              </a:rPr>
              <a:t>We have more than 26,000 alumni and many are making a positive impact in the Greater Cincinnati region and around the world.  </a:t>
            </a: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Avenir Book"/>
              </a:rPr>
              <a:t>Distinguished Alumnus Eric Broyles (UC Blue Ash ‘90/College of Business ‘92) is a CEO and entrepreneur who showed his gratitude for the huge impact UC Blue Ash made in his life by donating </a:t>
            </a:r>
            <a:r>
              <a:rPr lang="en-US" sz="2400" b="1">
                <a:solidFill>
                  <a:schemeClr val="bg1"/>
                </a:solidFill>
                <a:latin typeface="Avenir Book"/>
              </a:rPr>
              <a:t>$1 million </a:t>
            </a:r>
            <a:r>
              <a:rPr lang="en-US" sz="2400">
                <a:solidFill>
                  <a:schemeClr val="bg1"/>
                </a:solidFill>
                <a:latin typeface="Avenir Book"/>
              </a:rPr>
              <a:t>to our student scholarship fund. </a:t>
            </a:r>
          </a:p>
        </p:txBody>
      </p:sp>
      <p:pic>
        <p:nvPicPr>
          <p:cNvPr id="6" name="Picture 5" descr="Eric Broyles">
            <a:extLst>
              <a:ext uri="{FF2B5EF4-FFF2-40B4-BE49-F238E27FC236}">
                <a16:creationId xmlns:a16="http://schemas.microsoft.com/office/drawing/2014/main" id="{A80EE700-A774-4C4D-B0C5-2AAE2D7B2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4" r="35640" b="212"/>
          <a:stretch/>
        </p:blipFill>
        <p:spPr>
          <a:xfrm>
            <a:off x="7385597" y="-13406"/>
            <a:ext cx="4806403" cy="6052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6F8D4-FD0C-6425-F880-99A80318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Alumni Everywhere</a:t>
            </a:r>
          </a:p>
        </p:txBody>
      </p:sp>
    </p:spTree>
    <p:extLst>
      <p:ext uri="{BB962C8B-B14F-4D97-AF65-F5344CB8AC3E}">
        <p14:creationId xmlns:p14="http://schemas.microsoft.com/office/powerpoint/2010/main" val="371173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B2986E7F-7D93-B3FA-507C-E8501CE9AB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104A1-C824-3E53-7FCE-C857A27B7EF7}"/>
              </a:ext>
            </a:extLst>
          </p:cNvPr>
          <p:cNvSpPr txBox="1"/>
          <p:nvPr/>
        </p:nvSpPr>
        <p:spPr>
          <a:xfrm>
            <a:off x="1082842" y="2077947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connect with us</a:t>
            </a:r>
          </a:p>
        </p:txBody>
      </p:sp>
      <p:pic>
        <p:nvPicPr>
          <p:cNvPr id="3" name="Picture 2" descr="Bearcat mascot with student">
            <a:extLst>
              <a:ext uri="{FF2B5EF4-FFF2-40B4-BE49-F238E27FC236}">
                <a16:creationId xmlns:a16="http://schemas.microsoft.com/office/drawing/2014/main" id="{4EC7A4FA-FA72-7975-6786-2EB196D75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12812" b="32530"/>
          <a:stretch/>
        </p:blipFill>
        <p:spPr>
          <a:xfrm>
            <a:off x="6931163" y="-144379"/>
            <a:ext cx="5260837" cy="6106647"/>
          </a:xfrm>
          <a:prstGeom prst="rect">
            <a:avLst/>
          </a:prstGeom>
        </p:spPr>
      </p:pic>
      <p:pic>
        <p:nvPicPr>
          <p:cNvPr id="9" name="Picture 8" descr="A yellow and red circular icons&#10;&#10;Description automatically generated">
            <a:extLst>
              <a:ext uri="{FF2B5EF4-FFF2-40B4-BE49-F238E27FC236}">
                <a16:creationId xmlns:a16="http://schemas.microsoft.com/office/drawing/2014/main" id="{0AA370B3-AAC3-8D50-12B2-D70F63113F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495" y="2908944"/>
            <a:ext cx="4636168" cy="1159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CB245-BFF5-E8C1-59E4-00BD9A96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Connect with us</a:t>
            </a:r>
          </a:p>
        </p:txBody>
      </p:sp>
    </p:spTree>
    <p:extLst>
      <p:ext uri="{BB962C8B-B14F-4D97-AF65-F5344CB8AC3E}">
        <p14:creationId xmlns:p14="http://schemas.microsoft.com/office/powerpoint/2010/main" val="7740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0EFDF888-37B8-E759-370E-85CAD41E0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699710-3A9A-9446-1E0E-9C0ADB50CDCC}"/>
              </a:ext>
            </a:extLst>
          </p:cNvPr>
          <p:cNvSpPr txBox="1"/>
          <p:nvPr/>
        </p:nvSpPr>
        <p:spPr>
          <a:xfrm>
            <a:off x="131966" y="1578442"/>
            <a:ext cx="2786524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FOUNDED IN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1967</a:t>
            </a:r>
          </a:p>
          <a:p>
            <a:pPr algn="ctr">
              <a:buSzPct val="150000"/>
              <a:buBlip>
                <a:blip r:embed="rId3" r:link="rId4"/>
              </a:buBlip>
            </a:pPr>
            <a:r>
              <a:rPr lang="en-US" sz="1600">
                <a:solidFill>
                  <a:schemeClr val="bg1"/>
                </a:solidFill>
                <a:latin typeface="Avenir Book"/>
              </a:rPr>
              <a:t>The first regional </a:t>
            </a:r>
          </a:p>
          <a:p>
            <a:pPr algn="ctr">
              <a:buSzPct val="150000"/>
              <a:buBlip>
                <a:blip r:embed="rId3" r:link="rId4"/>
              </a:buBlip>
            </a:pPr>
            <a:r>
              <a:rPr lang="en-US" sz="1600">
                <a:solidFill>
                  <a:schemeClr val="bg1"/>
                </a:solidFill>
                <a:latin typeface="Avenir Book"/>
              </a:rPr>
              <a:t>college created by </a:t>
            </a:r>
          </a:p>
          <a:p>
            <a:pPr algn="ctr">
              <a:buSzPct val="150000"/>
              <a:buBlip>
                <a:blip r:embed="rId3" r:link="rId4"/>
              </a:buBlip>
            </a:pPr>
            <a:r>
              <a:rPr lang="en-US" sz="1600">
                <a:solidFill>
                  <a:schemeClr val="bg1"/>
                </a:solidFill>
                <a:latin typeface="Avenir Book"/>
              </a:rPr>
              <a:t>UC and one of the </a:t>
            </a:r>
          </a:p>
          <a:p>
            <a:pPr algn="ctr">
              <a:buSzPct val="150000"/>
              <a:buBlip>
                <a:blip r:embed="rId3" r:link="rId4"/>
              </a:buBlip>
            </a:pPr>
            <a:r>
              <a:rPr lang="en-US" sz="1600">
                <a:solidFill>
                  <a:schemeClr val="bg1"/>
                </a:solidFill>
                <a:latin typeface="Avenir Book"/>
              </a:rPr>
              <a:t>first in Ohio.</a:t>
            </a:r>
          </a:p>
          <a:p>
            <a:pPr algn="ctr"/>
            <a:endParaRPr lang="en-US" sz="1600" b="1">
              <a:solidFill>
                <a:schemeClr val="bg1"/>
              </a:solidFill>
              <a:latin typeface="Avenir Black" panose="02000503020000020003" pitchFamily="2" charset="0"/>
              <a:cs typeface="Arial Black" panose="020B0604020202020204" pitchFamily="34" charset="0"/>
            </a:endParaRPr>
          </a:p>
          <a:p>
            <a:pPr algn="ctr"/>
            <a:endParaRPr lang="en-US" sz="4800" b="1">
              <a:solidFill>
                <a:schemeClr val="bg1"/>
              </a:solidFill>
              <a:latin typeface="Avenir Black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8FE1E-31F9-B4EC-6C8A-8CA82A0CF999}"/>
              </a:ext>
            </a:extLst>
          </p:cNvPr>
          <p:cNvSpPr txBox="1"/>
          <p:nvPr/>
        </p:nvSpPr>
        <p:spPr>
          <a:xfrm>
            <a:off x="152268" y="3925833"/>
            <a:ext cx="2745919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135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ACRE CAMPUS</a:t>
            </a: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pic>
        <p:nvPicPr>
          <p:cNvPr id="11" name="Picture 10" descr="progress hall">
            <a:extLst>
              <a:ext uri="{FF2B5EF4-FFF2-40B4-BE49-F238E27FC236}">
                <a16:creationId xmlns:a16="http://schemas.microsoft.com/office/drawing/2014/main" id="{DB3ED4DB-1CFC-1996-94DF-1F3B2074EB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03" t="2139" r="19812" b="12584"/>
          <a:stretch/>
        </p:blipFill>
        <p:spPr>
          <a:xfrm>
            <a:off x="6812036" y="-4331"/>
            <a:ext cx="5379964" cy="59960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4795BA-239E-C401-D3EC-71FD7824B9FB}"/>
              </a:ext>
            </a:extLst>
          </p:cNvPr>
          <p:cNvSpPr txBox="1"/>
          <p:nvPr/>
        </p:nvSpPr>
        <p:spPr>
          <a:xfrm>
            <a:off x="3050455" y="1578442"/>
            <a:ext cx="3328172" cy="4031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Medium" panose="02000503020000020003" pitchFamily="2" charset="0"/>
              </a:rPr>
              <a:t>CONVENIENTLY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venir Medium" panose="02000503020000020003" pitchFamily="2" charset="0"/>
              </a:rPr>
              <a:t>LOCATED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Easy to access from nearly everywhere in Greater Cincinnati.</a:t>
            </a:r>
          </a:p>
          <a:p>
            <a:pPr algn="ctr"/>
            <a:endParaRPr lang="en-US" sz="20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venir Medium" panose="02000503020000020003" pitchFamily="2" charset="0"/>
              </a:rPr>
              <a:t>VIRTUAL TOUR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Want to see more?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Scan to view our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interactive virtual tour.</a:t>
            </a:r>
          </a:p>
          <a:p>
            <a:pPr algn="ctr"/>
            <a:endParaRPr lang="en-US" sz="16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US" sz="16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US" sz="16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EAB31-2462-9A7B-5E22-D5E4C08EF8A5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our campus</a:t>
            </a:r>
          </a:p>
        </p:txBody>
      </p:sp>
      <p:pic>
        <p:nvPicPr>
          <p:cNvPr id="23" name="Picture 2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16BE303-7746-2A9C-7A23-CDBD34E892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12" y="4213145"/>
            <a:ext cx="1241258" cy="1241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ABBC6-300E-8ADB-1781-2787FB83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campus</a:t>
            </a:r>
          </a:p>
        </p:txBody>
      </p:sp>
    </p:spTree>
    <p:extLst>
      <p:ext uri="{BB962C8B-B14F-4D97-AF65-F5344CB8AC3E}">
        <p14:creationId xmlns:p14="http://schemas.microsoft.com/office/powerpoint/2010/main" val="261015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9A34F707-0628-273A-388D-3997B70BA4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pic>
        <p:nvPicPr>
          <p:cNvPr id="14" name="Picture 13" descr="A person looking at a book with a person in the middle&#10;&#10;Description automatically generated">
            <a:extLst>
              <a:ext uri="{FF2B5EF4-FFF2-40B4-BE49-F238E27FC236}">
                <a16:creationId xmlns:a16="http://schemas.microsoft.com/office/drawing/2014/main" id="{BAAAA8BF-E029-A25A-62D2-887B0B61C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44" t="-151" r="17275" b="151"/>
          <a:stretch/>
        </p:blipFill>
        <p:spPr>
          <a:xfrm>
            <a:off x="6812037" y="0"/>
            <a:ext cx="5379964" cy="5991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8B1D0-0E3D-D9B2-4374-A12CB8457AF7}"/>
              </a:ext>
            </a:extLst>
          </p:cNvPr>
          <p:cNvSpPr txBox="1"/>
          <p:nvPr/>
        </p:nvSpPr>
        <p:spPr>
          <a:xfrm>
            <a:off x="625642" y="529388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great education. great value.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2260962"/>
            <a:ext cx="5678905" cy="365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We are proud to provide the high-quality education and amazing resources the University of Cincinnati offers, along with the advantages that come with a small college campus – including low tuition, small class sizes, and the personal attention that helps our students thrive.</a:t>
            </a:r>
          </a:p>
          <a:p>
            <a:pPr marL="0" indent="0">
              <a:buNone/>
            </a:pPr>
            <a:r>
              <a:rPr lang="en-US" sz="2000" i="1" dirty="0"/>
              <a:t>				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F7D96-66C7-B66D-FAB2-E4CAB00FE10D}"/>
              </a:ext>
            </a:extLst>
          </p:cNvPr>
          <p:cNvSpPr txBox="1"/>
          <p:nvPr/>
        </p:nvSpPr>
        <p:spPr>
          <a:xfrm>
            <a:off x="202898" y="3873936"/>
            <a:ext cx="2752060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$7,200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ANNUAL TUITION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Tuition for full-time,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in-state students is just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over </a:t>
            </a:r>
            <a:r>
              <a:rPr lang="en-US" sz="1600" b="1">
                <a:solidFill>
                  <a:schemeClr val="bg1"/>
                </a:solidFill>
                <a:latin typeface="Avenir Book" panose="02000503020000020003" pitchFamily="2" charset="0"/>
              </a:rPr>
              <a:t>$7,000 per year</a:t>
            </a:r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.  </a:t>
            </a: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38C1C-5EF6-F17B-7253-D09645998917}"/>
              </a:ext>
            </a:extLst>
          </p:cNvPr>
          <p:cNvSpPr txBox="1"/>
          <p:nvPr/>
        </p:nvSpPr>
        <p:spPr>
          <a:xfrm>
            <a:off x="3197752" y="3873936"/>
            <a:ext cx="3371489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$1M+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IN SCHOLARSHIPS IN GRANTS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We offer more than </a:t>
            </a:r>
            <a:r>
              <a:rPr lang="en-US" sz="1600" b="1">
                <a:solidFill>
                  <a:schemeClr val="bg1"/>
                </a:solidFill>
                <a:latin typeface="Avenir Book" panose="02000503020000020003" pitchFamily="2" charset="0"/>
              </a:rPr>
              <a:t>$1 million </a:t>
            </a:r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in scholarships &amp; grants to UC Blue Ash students each year. </a:t>
            </a: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ADF32-EBD7-F143-324B-3CB7ED52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Great education, great value</a:t>
            </a:r>
          </a:p>
        </p:txBody>
      </p:sp>
    </p:spTree>
    <p:extLst>
      <p:ext uri="{BB962C8B-B14F-4D97-AF65-F5344CB8AC3E}">
        <p14:creationId xmlns:p14="http://schemas.microsoft.com/office/powerpoint/2010/main" val="4071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B2A48758-DC12-DFDF-67C5-6F8256A583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5B0E3-77DB-DEE8-4EBE-0D12B6735778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our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E2465-2785-1167-61EC-5D3BA08778FA}"/>
              </a:ext>
            </a:extLst>
          </p:cNvPr>
          <p:cNvSpPr txBox="1"/>
          <p:nvPr/>
        </p:nvSpPr>
        <p:spPr>
          <a:xfrm>
            <a:off x="3056120" y="1606750"/>
            <a:ext cx="3335615" cy="507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</a:rPr>
              <a:t>WE ARE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Avenir Medium" panose="02000503020000020003" pitchFamily="2" charset="0"/>
              </a:rPr>
              <a:t>DIVERSE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venir Book"/>
              </a:rPr>
              <a:t>We are proud to serve the most diverse student population at the University of Cincinnati.</a:t>
            </a:r>
          </a:p>
          <a:p>
            <a:pPr algn="ctr"/>
            <a:endParaRPr lang="en-US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Asian 5%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Multi-Race 6%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Hispanic Latino 10%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Black 28%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Caucasian 49%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Other/Unknown 2%</a:t>
            </a:r>
          </a:p>
          <a:p>
            <a:pPr algn="ctr"/>
            <a:endParaRPr lang="en-US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US" sz="54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5F8E8-0A4C-C49C-D3F9-47BFFE967D33}"/>
              </a:ext>
            </a:extLst>
          </p:cNvPr>
          <p:cNvSpPr txBox="1"/>
          <p:nvPr/>
        </p:nvSpPr>
        <p:spPr>
          <a:xfrm>
            <a:off x="304060" y="1660683"/>
            <a:ext cx="275206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venir Black"/>
                <a:cs typeface="Arial Black" panose="020B0604020202020204" pitchFamily="34" charset="0"/>
              </a:rPr>
              <a:t>4,700</a:t>
            </a:r>
            <a:endParaRPr lang="en-US" sz="4800" b="1">
              <a:solidFill>
                <a:schemeClr val="bg1"/>
              </a:solidFill>
              <a:latin typeface="Avenir Black" panose="02000503020000020003" pitchFamily="2" charset="0"/>
              <a:cs typeface="Arial Black" panose="020B0604020202020204" pitchFamily="34" charset="0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STUDENTS</a:t>
            </a:r>
          </a:p>
          <a:p>
            <a:pPr algn="ctr"/>
            <a:r>
              <a:rPr lang="en-US" sz="1600" i="1">
                <a:solidFill>
                  <a:schemeClr val="bg1"/>
                </a:solidFill>
                <a:latin typeface="Avenir Book"/>
              </a:rPr>
              <a:t>(Projection for Fall 2024. Does not include CCP students).</a:t>
            </a:r>
            <a:endParaRPr lang="en-US" sz="1600">
              <a:solidFill>
                <a:schemeClr val="bg1"/>
              </a:solidFill>
              <a:latin typeface="Avenir Book"/>
            </a:endParaRP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pic>
        <p:nvPicPr>
          <p:cNvPr id="9" name="Picture 8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339DC4F-DDC0-F496-1AD7-091BA8CE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1" b="5115"/>
          <a:stretch/>
        </p:blipFill>
        <p:spPr>
          <a:xfrm>
            <a:off x="6809875" y="-22888"/>
            <a:ext cx="5417106" cy="6909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D396D-9D6C-A422-967E-CE1AF0D8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Students</a:t>
            </a:r>
          </a:p>
        </p:txBody>
      </p:sp>
    </p:spTree>
    <p:extLst>
      <p:ext uri="{BB962C8B-B14F-4D97-AF65-F5344CB8AC3E}">
        <p14:creationId xmlns:p14="http://schemas.microsoft.com/office/powerpoint/2010/main" val="391854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0275E37B-D882-A384-4F3E-CF8A2447DA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17" name="Rectangle 16" descr="meet our students">
            <a:extLst>
              <a:ext uri="{FF2B5EF4-FFF2-40B4-BE49-F238E27FC236}">
                <a16:creationId xmlns:a16="http://schemas.microsoft.com/office/drawing/2014/main" id="{83383F00-A432-919D-B9A0-65F3CDF3BFDF}"/>
              </a:ext>
            </a:extLst>
          </p:cNvPr>
          <p:cNvSpPr/>
          <p:nvPr/>
        </p:nvSpPr>
        <p:spPr>
          <a:xfrm>
            <a:off x="326588" y="3753291"/>
            <a:ext cx="5617012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445F9-166C-00A1-12F1-F2165F2E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5DEAC-0D9C-E9D5-9D08-7A9AAC18DD96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our students</a:t>
            </a:r>
          </a:p>
        </p:txBody>
      </p:sp>
      <p:sp>
        <p:nvSpPr>
          <p:cNvPr id="8" name="Rectangle 7" descr="southwest ohio map">
            <a:extLst>
              <a:ext uri="{FF2B5EF4-FFF2-40B4-BE49-F238E27FC236}">
                <a16:creationId xmlns:a16="http://schemas.microsoft.com/office/drawing/2014/main" id="{6342ECF7-75CD-BF46-AB93-6EB0486D81A8}"/>
              </a:ext>
            </a:extLst>
          </p:cNvPr>
          <p:cNvSpPr/>
          <p:nvPr/>
        </p:nvSpPr>
        <p:spPr>
          <a:xfrm>
            <a:off x="6715644" y="0"/>
            <a:ext cx="5515923" cy="597969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e are local">
            <a:extLst>
              <a:ext uri="{FF2B5EF4-FFF2-40B4-BE49-F238E27FC236}">
                <a16:creationId xmlns:a16="http://schemas.microsoft.com/office/drawing/2014/main" id="{01D61D99-DA89-DA3F-3D1B-FD337A198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98" b="-5032"/>
          <a:stretch/>
        </p:blipFill>
        <p:spPr>
          <a:xfrm>
            <a:off x="6715644" y="-13406"/>
            <a:ext cx="4973965" cy="3730018"/>
          </a:xfrm>
          <a:prstGeom prst="rect">
            <a:avLst/>
          </a:prstGeom>
        </p:spPr>
      </p:pic>
      <p:pic>
        <p:nvPicPr>
          <p:cNvPr id="7" name="Picture 6" descr="A red and white sign with a map and text&#10;&#10;Description automatically generated">
            <a:extLst>
              <a:ext uri="{FF2B5EF4-FFF2-40B4-BE49-F238E27FC236}">
                <a16:creationId xmlns:a16="http://schemas.microsoft.com/office/drawing/2014/main" id="{25BECEAC-1AA5-99F5-CDEC-FCAEE3EDCA1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rcRect l="3414" r="2397" b="3505"/>
          <a:stretch/>
        </p:blipFill>
        <p:spPr>
          <a:xfrm>
            <a:off x="7194885" y="3885840"/>
            <a:ext cx="4651134" cy="1786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6F340-6DB8-8D86-8E66-560E2AE10BDE}"/>
              </a:ext>
            </a:extLst>
          </p:cNvPr>
          <p:cNvSpPr txBox="1"/>
          <p:nvPr/>
        </p:nvSpPr>
        <p:spPr>
          <a:xfrm>
            <a:off x="93293" y="1549446"/>
            <a:ext cx="3053278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45%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WE ARE FIRST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GENERATION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About 45% of UC Blue Ash students are the first in their families to attend college. </a:t>
            </a:r>
          </a:p>
          <a:p>
            <a:pPr algn="ctr"/>
            <a:endParaRPr lang="en-US" sz="16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2D715-5808-B112-69E8-83A31F9E67D2}"/>
              </a:ext>
            </a:extLst>
          </p:cNvPr>
          <p:cNvSpPr txBox="1"/>
          <p:nvPr/>
        </p:nvSpPr>
        <p:spPr>
          <a:xfrm>
            <a:off x="3042721" y="1549446"/>
            <a:ext cx="3053278" cy="2800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45%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WE ARE DEDICATED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More than 75% of UC Blue Ash students work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 panose="02000503020000020003" pitchFamily="2" charset="0"/>
              </a:rPr>
              <a:t>while taking classes.</a:t>
            </a:r>
          </a:p>
          <a:p>
            <a:pPr algn="ctr"/>
            <a:endParaRPr lang="en-US" sz="16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D9B003FC-1E76-FEC4-2F56-14CE39E089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139" y="4200159"/>
            <a:ext cx="1115470" cy="1115470"/>
          </a:xfrm>
          <a:prstGeom prst="rect">
            <a:avLst/>
          </a:prstGeom>
        </p:spPr>
      </p:pic>
      <p:pic>
        <p:nvPicPr>
          <p:cNvPr id="16" name="Picture 15" descr="meet our students QR code">
            <a:extLst>
              <a:ext uri="{FF2B5EF4-FFF2-40B4-BE49-F238E27FC236}">
                <a16:creationId xmlns:a16="http://schemas.microsoft.com/office/drawing/2014/main" id="{9A83433B-3934-ABEE-D62A-45CB0D07AF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4" t="7160" r="8001" b="4548"/>
          <a:stretch/>
        </p:blipFill>
        <p:spPr>
          <a:xfrm>
            <a:off x="3546903" y="3753291"/>
            <a:ext cx="2410961" cy="19389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EA0A36-C772-3FA9-5599-6FB3B217705A}"/>
              </a:ext>
            </a:extLst>
          </p:cNvPr>
          <p:cNvSpPr txBox="1"/>
          <p:nvPr/>
        </p:nvSpPr>
        <p:spPr>
          <a:xfrm>
            <a:off x="426742" y="4160972"/>
            <a:ext cx="1894725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D12138"/>
                </a:solidFill>
                <a:latin typeface="Avenir Medium" panose="02000503020000020003" pitchFamily="2" charset="0"/>
              </a:rPr>
              <a:t>MEET OUR</a:t>
            </a:r>
          </a:p>
          <a:p>
            <a:pPr algn="ctr"/>
            <a:r>
              <a:rPr lang="en-US" sz="2000">
                <a:solidFill>
                  <a:srgbClr val="D12138"/>
                </a:solidFill>
                <a:latin typeface="Avenir Medium" panose="02000503020000020003" pitchFamily="2" charset="0"/>
              </a:rPr>
              <a:t>STUDENTS</a:t>
            </a:r>
          </a:p>
          <a:p>
            <a:pPr algn="ctr"/>
            <a:r>
              <a:rPr lang="en-US" sz="1200">
                <a:solidFill>
                  <a:srgbClr val="D12138"/>
                </a:solidFill>
                <a:latin typeface="Avenir Book" panose="02000503020000020003" pitchFamily="2" charset="0"/>
              </a:rPr>
              <a:t>Hear from our students and see how they’re achieving their dreams.</a:t>
            </a: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5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442CE3E8-5DD9-6796-D731-CCCA4AABDB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DDB3D-C3C1-A5EA-EA30-D6A421F18CE0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our academics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6CEF0-234C-2BD9-C5F7-FF1AB2B46926}"/>
              </a:ext>
            </a:extLst>
          </p:cNvPr>
          <p:cNvSpPr/>
          <p:nvPr/>
        </p:nvSpPr>
        <p:spPr>
          <a:xfrm>
            <a:off x="460608" y="4511238"/>
            <a:ext cx="65892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venir Book" panose="02000503020000020003" pitchFamily="2" charset="0"/>
              </a:rPr>
              <a:t>NATIONALLY RECOGNIZED, REGIONALLY ACCREDITED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Earn an authentic UC education, and know that you can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transition to other programs or colleges without losing credits.</a:t>
            </a:r>
          </a:p>
          <a:p>
            <a:pPr algn="ctr"/>
            <a:endParaRPr lang="en-US" sz="2000" b="1">
              <a:solidFill>
                <a:srgbClr val="C3092B"/>
              </a:solidFill>
              <a:latin typeface="Arial Narrow" panose="020B0606020202030204" pitchFamily="34" charset="0"/>
            </a:endParaRPr>
          </a:p>
          <a:p>
            <a:pPr algn="ctr"/>
            <a:endParaRPr lang="en-US" sz="2000">
              <a:solidFill>
                <a:srgbClr val="C3092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818A7-D247-09CF-73D8-69C4D05444C3}"/>
              </a:ext>
            </a:extLst>
          </p:cNvPr>
          <p:cNvSpPr txBox="1"/>
          <p:nvPr/>
        </p:nvSpPr>
        <p:spPr>
          <a:xfrm>
            <a:off x="292630" y="1464086"/>
            <a:ext cx="3467580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Avenir Black"/>
                <a:cs typeface="Arial Black" panose="020B0604020202020204" pitchFamily="34" charset="0"/>
              </a:rPr>
              <a:t>50+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5DD11-9464-AD65-815F-637B282547D7}"/>
              </a:ext>
            </a:extLst>
          </p:cNvPr>
          <p:cNvSpPr txBox="1"/>
          <p:nvPr/>
        </p:nvSpPr>
        <p:spPr>
          <a:xfrm>
            <a:off x="759343" y="2698042"/>
            <a:ext cx="2299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</a:rPr>
              <a:t>DEGREE &amp;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</a:rPr>
              <a:t>CERTIFICATE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</a:rPr>
              <a:t>PROGRAMS</a:t>
            </a:r>
          </a:p>
          <a:p>
            <a:endParaRPr lang="en-US"/>
          </a:p>
        </p:txBody>
      </p:sp>
      <p:pic>
        <p:nvPicPr>
          <p:cNvPr id="15" name="Picture 14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5ADFBA02-A14F-99D7-6BB6-C4A76C39B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35" r="22014"/>
          <a:stretch/>
        </p:blipFill>
        <p:spPr>
          <a:xfrm>
            <a:off x="7656898" y="0"/>
            <a:ext cx="4564087" cy="68676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3633D9-98F9-A996-D934-5CAD274BBCB4}"/>
              </a:ext>
            </a:extLst>
          </p:cNvPr>
          <p:cNvSpPr txBox="1"/>
          <p:nvPr/>
        </p:nvSpPr>
        <p:spPr>
          <a:xfrm>
            <a:off x="3671603" y="1461467"/>
            <a:ext cx="3053278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Avenir Black"/>
                <a:cs typeface="Arial Black" panose="020B0604020202020204" pitchFamily="34" charset="0"/>
              </a:rPr>
              <a:t>16:1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/>
              </a:rPr>
              <a:t>STUDENT TO FACULTY RATIO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Book"/>
              </a:rPr>
              <a:t>We are dedicated to providing a personalized educational experience</a:t>
            </a:r>
          </a:p>
          <a:p>
            <a:pPr algn="ctr"/>
            <a:endParaRPr lang="en-US" sz="160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E2DDD-5583-6AF4-8579-AB171BBD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Academics</a:t>
            </a:r>
          </a:p>
        </p:txBody>
      </p:sp>
    </p:spTree>
    <p:extLst>
      <p:ext uri="{BB962C8B-B14F-4D97-AF65-F5344CB8AC3E}">
        <p14:creationId xmlns:p14="http://schemas.microsoft.com/office/powerpoint/2010/main" val="409628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B54340DD-4D4C-FBDF-A716-0ECF4BD620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5EBE0-F246-C6A9-F839-6931CDF1DD9A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our academics</a:t>
            </a:r>
          </a:p>
        </p:txBody>
      </p:sp>
      <p:pic>
        <p:nvPicPr>
          <p:cNvPr id="9" name="Picture 8" descr="UC Blue Ash College">
            <a:extLst>
              <a:ext uri="{FF2B5EF4-FFF2-40B4-BE49-F238E27FC236}">
                <a16:creationId xmlns:a16="http://schemas.microsoft.com/office/drawing/2014/main" id="{131BD5DD-51C2-BC4F-BB88-427598D5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5921"/>
            <a:ext cx="12192000" cy="1667069"/>
          </a:xfrm>
          <a:prstGeom prst="rect">
            <a:avLst/>
          </a:prstGeom>
        </p:spPr>
      </p:pic>
      <p:pic>
        <p:nvPicPr>
          <p:cNvPr id="10" name="Picture 9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8708B00C-1644-7B61-44C4-7516D260B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35" r="22014"/>
          <a:stretch/>
        </p:blipFill>
        <p:spPr>
          <a:xfrm>
            <a:off x="7643341" y="-12722"/>
            <a:ext cx="4576118" cy="6885712"/>
          </a:xfrm>
          <a:prstGeom prst="rect">
            <a:avLst/>
          </a:prstGeom>
        </p:spPr>
      </p:pic>
      <p:pic>
        <p:nvPicPr>
          <p:cNvPr id="12" name="Picture 11" descr="Two people in a lab coat&#10;&#10;Description automatically generated">
            <a:extLst>
              <a:ext uri="{FF2B5EF4-FFF2-40B4-BE49-F238E27FC236}">
                <a16:creationId xmlns:a16="http://schemas.microsoft.com/office/drawing/2014/main" id="{22B352FF-EEB6-93DA-6134-FC98FDB71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13" t="175" r="34271" b="-175"/>
          <a:stretch/>
        </p:blipFill>
        <p:spPr>
          <a:xfrm>
            <a:off x="7423484" y="-15679"/>
            <a:ext cx="4768516" cy="6885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663E7C-4345-763F-5D1A-365847A931A7}"/>
              </a:ext>
            </a:extLst>
          </p:cNvPr>
          <p:cNvSpPr txBox="1"/>
          <p:nvPr/>
        </p:nvSpPr>
        <p:spPr>
          <a:xfrm>
            <a:off x="404633" y="1903179"/>
            <a:ext cx="3022908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venir Medium" panose="02000503020000020003" pitchFamily="2" charset="0"/>
              </a:rPr>
              <a:t>TRANSITION PROGRAMS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venir Book" panose="02000503020000020003" pitchFamily="2" charset="0"/>
              </a:rPr>
              <a:t>Provide students with the first two years of their education before transitioning </a:t>
            </a:r>
            <a:br>
              <a:rPr lang="en-US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>
                <a:solidFill>
                  <a:schemeClr val="bg1"/>
                </a:solidFill>
                <a:latin typeface="Avenir Book" panose="02000503020000020003" pitchFamily="2" charset="0"/>
              </a:rPr>
              <a:t>into a baccalaureate program. </a:t>
            </a:r>
          </a:p>
          <a:p>
            <a:pPr algn="ctr"/>
            <a:endParaRPr lang="en-US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/>
            <a:endParaRPr lang="en-US" sz="54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D40CB-5CC8-7A6A-F5F5-6F9AE3015B36}"/>
              </a:ext>
            </a:extLst>
          </p:cNvPr>
          <p:cNvSpPr txBox="1"/>
          <p:nvPr/>
        </p:nvSpPr>
        <p:spPr>
          <a:xfrm>
            <a:off x="3695204" y="1903179"/>
            <a:ext cx="3234237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venir Medium" panose="02000503020000020003" pitchFamily="2" charset="0"/>
              </a:rPr>
              <a:t>CAREER PROGRAMS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venir Black"/>
              </a:rPr>
              <a:t>Prepare students for entrance into specific careers after two years of study. </a:t>
            </a:r>
          </a:p>
          <a:p>
            <a:endParaRPr lang="en-US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/>
            <a:endParaRPr lang="en-US" sz="54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2D31E-6BB3-97DF-6B70-F5BB54564D69}"/>
              </a:ext>
            </a:extLst>
          </p:cNvPr>
          <p:cNvSpPr txBox="1"/>
          <p:nvPr/>
        </p:nvSpPr>
        <p:spPr>
          <a:xfrm>
            <a:off x="1829355" y="3767619"/>
            <a:ext cx="4005640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venir Medium" panose="02000503020000020003" pitchFamily="2" charset="0"/>
              </a:rPr>
              <a:t>BACHELOR DEGREE PROGRAMS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venir Book" panose="02000503020000020003" pitchFamily="2" charset="0"/>
              </a:rPr>
              <a:t>We offer bachelor degrees in different business and health care related fields. </a:t>
            </a:r>
          </a:p>
          <a:p>
            <a:pPr algn="ctr"/>
            <a:endParaRPr lang="en-US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ctr"/>
            <a:endParaRPr lang="en-US" sz="54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D410D-D754-D7A4-313B-315FDE26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Academics</a:t>
            </a:r>
          </a:p>
        </p:txBody>
      </p:sp>
    </p:spTree>
    <p:extLst>
      <p:ext uri="{BB962C8B-B14F-4D97-AF65-F5344CB8AC3E}">
        <p14:creationId xmlns:p14="http://schemas.microsoft.com/office/powerpoint/2010/main" val="2946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7595A346-3E47-611E-6E11-A0644A0B0A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BE50D-AD4B-4AA5-0924-10384AED6F02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expert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16" y="1576138"/>
            <a:ext cx="6485022" cy="168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Many of our faculty members are leaders in their field of study – publishing, presenting and conducting research. We are proud to be the home of Fulbright Scholars, and national and international award winners.</a:t>
            </a:r>
          </a:p>
          <a:p>
            <a:pPr marL="0" indent="0">
              <a:buNone/>
            </a:pPr>
            <a:endParaRPr lang="en-US" sz="16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77483-22CF-574F-7344-A5B375F0DD41}"/>
              </a:ext>
            </a:extLst>
          </p:cNvPr>
          <p:cNvSpPr txBox="1"/>
          <p:nvPr/>
        </p:nvSpPr>
        <p:spPr>
          <a:xfrm>
            <a:off x="619849" y="3180862"/>
            <a:ext cx="3519013" cy="2431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Avenir Black" panose="02000503020000020003" pitchFamily="2" charset="0"/>
                <a:cs typeface="Arial Black" panose="020B0604020202020204" pitchFamily="34" charset="0"/>
              </a:rPr>
              <a:t>20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venir Medium" panose="02000503020000020003" pitchFamily="2" charset="0"/>
              </a:rPr>
              <a:t>AVERAGE CLASS SIZE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venir Book" panose="02000503020000020003" pitchFamily="2" charset="0"/>
              </a:rPr>
              <a:t>Our faculty are dedicated to teaching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venir Book" panose="02000503020000020003" pitchFamily="2" charset="0"/>
              </a:rPr>
              <a:t>and enjoy the opportunity to get to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Avenir Book" panose="02000503020000020003" pitchFamily="2" charset="0"/>
              </a:rPr>
              <a:t>know their students. </a:t>
            </a:r>
          </a:p>
          <a:p>
            <a:pPr algn="ctr"/>
            <a:endParaRPr lang="en-US" sz="14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13" name="Rectangle 12" descr="Meet our faculty QR code">
            <a:extLst>
              <a:ext uri="{FF2B5EF4-FFF2-40B4-BE49-F238E27FC236}">
                <a16:creationId xmlns:a16="http://schemas.microsoft.com/office/drawing/2014/main" id="{BE88116A-D2DA-FA1B-52F0-50DFA4C75557}"/>
              </a:ext>
            </a:extLst>
          </p:cNvPr>
          <p:cNvSpPr/>
          <p:nvPr/>
        </p:nvSpPr>
        <p:spPr>
          <a:xfrm>
            <a:off x="4253827" y="3613664"/>
            <a:ext cx="5617012" cy="157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855B5-2B7E-3570-E810-65663578E144}"/>
              </a:ext>
            </a:extLst>
          </p:cNvPr>
          <p:cNvSpPr txBox="1"/>
          <p:nvPr/>
        </p:nvSpPr>
        <p:spPr>
          <a:xfrm>
            <a:off x="4322103" y="3859887"/>
            <a:ext cx="2190895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D12138"/>
                </a:solidFill>
                <a:latin typeface="Avenir Medium" panose="02000503020000020003" pitchFamily="2" charset="0"/>
              </a:rPr>
              <a:t>MEET OUR</a:t>
            </a:r>
          </a:p>
          <a:p>
            <a:pPr algn="ctr"/>
            <a:r>
              <a:rPr lang="en-US" sz="2000">
                <a:solidFill>
                  <a:srgbClr val="D12138"/>
                </a:solidFill>
                <a:latin typeface="Avenir Medium" panose="02000503020000020003" pitchFamily="2" charset="0"/>
              </a:rPr>
              <a:t>FACULTY</a:t>
            </a:r>
          </a:p>
          <a:p>
            <a:pPr algn="ctr"/>
            <a:r>
              <a:rPr lang="en-US" sz="1200">
                <a:solidFill>
                  <a:srgbClr val="D12138"/>
                </a:solidFill>
                <a:latin typeface="Avenir Book" panose="02000503020000020003" pitchFamily="2" charset="0"/>
              </a:rPr>
              <a:t>Hear from our faculty about our academic programs.</a:t>
            </a:r>
          </a:p>
          <a:p>
            <a:pPr algn="ctr"/>
            <a:endParaRPr lang="en-US" sz="4800">
              <a:solidFill>
                <a:schemeClr val="bg1"/>
              </a:solidFill>
              <a:latin typeface="Avenir Medium" panose="02000503020000020003" pitchFamily="2" charset="0"/>
              <a:cs typeface="Arial Black" panose="020B0604020202020204" pitchFamily="34" charset="0"/>
            </a:endParaRP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50EBC945-4E65-E437-7D36-CBE63C11E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63" y="3774278"/>
            <a:ext cx="1244602" cy="1244602"/>
          </a:xfrm>
          <a:prstGeom prst="rect">
            <a:avLst/>
          </a:prstGeom>
        </p:spPr>
      </p:pic>
      <p:pic>
        <p:nvPicPr>
          <p:cNvPr id="6" name="Picture 5" descr="professors and students in classrooms">
            <a:extLst>
              <a:ext uri="{FF2B5EF4-FFF2-40B4-BE49-F238E27FC236}">
                <a16:creationId xmlns:a16="http://schemas.microsoft.com/office/drawing/2014/main" id="{A42C34BD-D8E1-8E45-BE14-3A4FE1AF6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22" t="1" r="5499" b="6832"/>
          <a:stretch/>
        </p:blipFill>
        <p:spPr>
          <a:xfrm>
            <a:off x="8356597" y="-27488"/>
            <a:ext cx="3835403" cy="6007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93104-0162-E018-D742-EEFF6707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Expert Faculty</a:t>
            </a:r>
          </a:p>
        </p:txBody>
      </p:sp>
    </p:spTree>
    <p:extLst>
      <p:ext uri="{BB962C8B-B14F-4D97-AF65-F5344CB8AC3E}">
        <p14:creationId xmlns:p14="http://schemas.microsoft.com/office/powerpoint/2010/main" val="255453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letter j on a red background&#10;&#10;Description automatically generated">
            <a:extLst>
              <a:ext uri="{FF2B5EF4-FFF2-40B4-BE49-F238E27FC236}">
                <a16:creationId xmlns:a16="http://schemas.microsoft.com/office/drawing/2014/main" id="{70E6BE7B-0232-634F-3406-A511347655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"/>
          <a:stretch/>
        </p:blipFill>
        <p:spPr>
          <a:xfrm>
            <a:off x="-1" y="-13406"/>
            <a:ext cx="12192001" cy="6900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F48E98-68B1-1B26-E000-20394BBFD38F}"/>
              </a:ext>
            </a:extLst>
          </p:cNvPr>
          <p:cNvSpPr txBox="1"/>
          <p:nvPr/>
        </p:nvSpPr>
        <p:spPr>
          <a:xfrm>
            <a:off x="625642" y="52938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honors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69" y="1675703"/>
            <a:ext cx="659863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000">
                <a:solidFill>
                  <a:schemeClr val="bg1"/>
                </a:solidFill>
                <a:latin typeface="Avenir Book"/>
              </a:rPr>
              <a:t>Students develop online portfolios 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bg1"/>
                </a:solidFill>
                <a:latin typeface="Avenir Book"/>
              </a:rPr>
              <a:t>Take courses with other Honors students</a:t>
            </a:r>
          </a:p>
          <a:p>
            <a:pPr marL="457200" lvl="1" indent="0">
              <a:buNone/>
            </a:pPr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en-US" sz="2000">
                <a:solidFill>
                  <a:schemeClr val="bg1"/>
                </a:solidFill>
                <a:latin typeface="Avenir Book"/>
              </a:rPr>
              <a:t>Complete at least two Honors experiences</a:t>
            </a:r>
          </a:p>
          <a:p>
            <a:pPr marL="457200" lvl="1" indent="0">
              <a:buFont typeface="Arial"/>
              <a:buNone/>
            </a:pPr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en-US" sz="2000">
                <a:solidFill>
                  <a:schemeClr val="bg1"/>
                </a:solidFill>
                <a:latin typeface="Avenir Book"/>
              </a:rPr>
              <a:t>Eligible to transition to the University 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bg1"/>
                </a:solidFill>
                <a:latin typeface="Avenir Book"/>
              </a:rPr>
              <a:t>Honors Program on the Uptown campus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 sz="3600"/>
          </a:p>
          <a:p>
            <a:pPr lvl="1"/>
            <a:endParaRPr lang="en-US" sz="3600"/>
          </a:p>
          <a:p>
            <a:pPr lvl="1"/>
            <a:endParaRPr lang="en-US" sz="3600"/>
          </a:p>
        </p:txBody>
      </p:sp>
      <p:pic>
        <p:nvPicPr>
          <p:cNvPr id="13" name="Picture 12" descr="two students in a lab">
            <a:extLst>
              <a:ext uri="{FF2B5EF4-FFF2-40B4-BE49-F238E27FC236}">
                <a16:creationId xmlns:a16="http://schemas.microsoft.com/office/drawing/2014/main" id="{558D1987-9015-F63A-4322-A8F96A28F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369" y="-12032"/>
            <a:ext cx="4566631" cy="3048469"/>
          </a:xfrm>
          <a:prstGeom prst="rect">
            <a:avLst/>
          </a:prstGeom>
        </p:spPr>
      </p:pic>
      <p:pic>
        <p:nvPicPr>
          <p:cNvPr id="10" name="Picture 9" descr="A group of women posing for a photo in front of a large building&#10;&#10;Description automatically generated">
            <a:extLst>
              <a:ext uri="{FF2B5EF4-FFF2-40B4-BE49-F238E27FC236}">
                <a16:creationId xmlns:a16="http://schemas.microsoft.com/office/drawing/2014/main" id="{E3DB7CBC-0549-CBE2-A172-2CD801CD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496" t="21625" r="10592" b="5794"/>
          <a:stretch/>
        </p:blipFill>
        <p:spPr>
          <a:xfrm>
            <a:off x="7625369" y="3036436"/>
            <a:ext cx="4566631" cy="2931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E3403-C8AD-15AD-CB1D-F3873001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9478"/>
            <a:ext cx="10972800" cy="899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Honors Program</a:t>
            </a:r>
          </a:p>
        </p:txBody>
      </p:sp>
    </p:spTree>
    <p:extLst>
      <p:ext uri="{BB962C8B-B14F-4D97-AF65-F5344CB8AC3E}">
        <p14:creationId xmlns:p14="http://schemas.microsoft.com/office/powerpoint/2010/main" val="3417812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C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8b341f-0754-4f52-8ab3-f80fde3ccc37">
      <Terms xmlns="http://schemas.microsoft.com/office/infopath/2007/PartnerControls"/>
    </lcf76f155ced4ddcb4097134ff3c332f>
    <TaxCatchAll xmlns="8be56858-bf0c-43d6-954d-be7222281d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C64D2CA6CD145BD55CC6FFB2CDA2B" ma:contentTypeVersion="15" ma:contentTypeDescription="Create a new document." ma:contentTypeScope="" ma:versionID="2795aca4c9f402c8e3026402fd54eee2">
  <xsd:schema xmlns:xsd="http://www.w3.org/2001/XMLSchema" xmlns:xs="http://www.w3.org/2001/XMLSchema" xmlns:p="http://schemas.microsoft.com/office/2006/metadata/properties" xmlns:ns2="7d8b341f-0754-4f52-8ab3-f80fde3ccc37" xmlns:ns3="8be56858-bf0c-43d6-954d-be7222281d29" xmlns:ns4="281559c0-8af8-42fc-822d-ccb7bbecff7d" targetNamespace="http://schemas.microsoft.com/office/2006/metadata/properties" ma:root="true" ma:fieldsID="fd1c200bf079ceaa61271b2f173b6cbe" ns2:_="" ns3:_="" ns4:_="">
    <xsd:import namespace="7d8b341f-0754-4f52-8ab3-f80fde3ccc37"/>
    <xsd:import namespace="8be56858-bf0c-43d6-954d-be7222281d29"/>
    <xsd:import namespace="281559c0-8af8-42fc-822d-ccb7bbecff7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b341f-0754-4f52-8ab3-f80fde3ccc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e7ed257-b896-4b55-84f7-2c4d79b9c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56858-bf0c-43d6-954d-be7222281d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9297d13-f7f5-4eaf-9070-2840be7271ef}" ma:internalName="TaxCatchAll" ma:showField="CatchAllData" ma:web="281559c0-8af8-42fc-822d-ccb7bbecf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59c0-8af8-42fc-822d-ccb7bbecff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76955-140A-4DD0-8420-A9427EFA84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F4761-D4FD-4F8F-9503-7583C32B9F03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81559c0-8af8-42fc-822d-ccb7bbecff7d"/>
    <ds:schemaRef ds:uri="8be56858-bf0c-43d6-954d-be7222281d29"/>
    <ds:schemaRef ds:uri="7d8b341f-0754-4f52-8ab3-f80fde3ccc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280AD0-F9A8-48CC-B28F-57B8D9D56A8B}">
  <ds:schemaRefs>
    <ds:schemaRef ds:uri="281559c0-8af8-42fc-822d-ccb7bbecff7d"/>
    <ds:schemaRef ds:uri="7d8b341f-0754-4f52-8ab3-f80fde3ccc37"/>
    <ds:schemaRef ds:uri="8be56858-bf0c-43d6-954d-be7222281d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827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Avenir Black</vt:lpstr>
      <vt:lpstr>Avenir Book</vt:lpstr>
      <vt:lpstr>Avenir Medium</vt:lpstr>
      <vt:lpstr>Calibri</vt:lpstr>
      <vt:lpstr>Open Sans Extrabold</vt:lpstr>
      <vt:lpstr>Office Theme</vt:lpstr>
      <vt:lpstr>UC Blue Ash College</vt:lpstr>
      <vt:lpstr>Our campus</vt:lpstr>
      <vt:lpstr>Great education, great value</vt:lpstr>
      <vt:lpstr>Our Students</vt:lpstr>
      <vt:lpstr>Our Students</vt:lpstr>
      <vt:lpstr>Our Academics</vt:lpstr>
      <vt:lpstr>Our Academics</vt:lpstr>
      <vt:lpstr>Expert Faculty</vt:lpstr>
      <vt:lpstr>Honors Program</vt:lpstr>
      <vt:lpstr>Top Programs</vt:lpstr>
      <vt:lpstr>Student Experience</vt:lpstr>
      <vt:lpstr>Muntz Renovation</vt:lpstr>
      <vt:lpstr>We Are UC</vt:lpstr>
      <vt:lpstr>Transition Success</vt:lpstr>
      <vt:lpstr>Alumni Everywhere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Bostic, David (bosticdd)</cp:lastModifiedBy>
  <cp:revision>5</cp:revision>
  <dcterms:created xsi:type="dcterms:W3CDTF">2012-07-17T18:53:30Z</dcterms:created>
  <dcterms:modified xsi:type="dcterms:W3CDTF">2024-09-30T19:40:43Z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0x010100CCAC64D2CA6CD145BD55CC6FFB2CDA2B</vt:lpwstr>
  </property>
  <property fmtid="{D5CDD505-2E9C-101B-9397-08002B2CF9AE}" pid="3" name="MediaServiceImageTags">
    <vt:lpwstr/>
  </property>
</Properties>
</file>